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69"/>
  </p:notesMasterIdLst>
  <p:handoutMasterIdLst>
    <p:handoutMasterId r:id="rId70"/>
  </p:handoutMasterIdLst>
  <p:sldIdLst>
    <p:sldId id="265" r:id="rId5"/>
    <p:sldId id="331" r:id="rId6"/>
    <p:sldId id="334" r:id="rId7"/>
    <p:sldId id="332" r:id="rId8"/>
    <p:sldId id="333" r:id="rId9"/>
    <p:sldId id="335" r:id="rId10"/>
    <p:sldId id="336" r:id="rId11"/>
    <p:sldId id="337" r:id="rId12"/>
    <p:sldId id="338" r:id="rId13"/>
    <p:sldId id="344" r:id="rId14"/>
    <p:sldId id="339" r:id="rId15"/>
    <p:sldId id="340" r:id="rId16"/>
    <p:sldId id="341" r:id="rId17"/>
    <p:sldId id="342" r:id="rId18"/>
    <p:sldId id="343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3" r:id="rId35"/>
    <p:sldId id="360" r:id="rId36"/>
    <p:sldId id="361" r:id="rId37"/>
    <p:sldId id="362" r:id="rId38"/>
    <p:sldId id="364" r:id="rId39"/>
    <p:sldId id="365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94" r:id="rId57"/>
    <p:sldId id="384" r:id="rId58"/>
    <p:sldId id="383" r:id="rId59"/>
    <p:sldId id="385" r:id="rId60"/>
    <p:sldId id="386" r:id="rId61"/>
    <p:sldId id="387" r:id="rId62"/>
    <p:sldId id="388" r:id="rId63"/>
    <p:sldId id="395" r:id="rId64"/>
    <p:sldId id="390" r:id="rId65"/>
    <p:sldId id="391" r:id="rId66"/>
    <p:sldId id="392" r:id="rId67"/>
    <p:sldId id="393" r:id="rId68"/>
  </p:sldIdLst>
  <p:sldSz cx="9144000" cy="6858000" type="screen4x3"/>
  <p:notesSz cx="7315200" cy="9601200"/>
  <p:embeddedFontLst>
    <p:embeddedFont>
      <p:font typeface="Roboto" pitchFamily="2" charset="0"/>
      <p:regular r:id="rId71"/>
      <p:bold r:id="rId72"/>
      <p:italic r:id="rId73"/>
      <p:boldItalic r:id="rId74"/>
    </p:embeddedFont>
    <p:embeddedFont>
      <p:font typeface="Calibri Light" panose="020F0302020204030204" pitchFamily="34" charset="0"/>
      <p:regular r:id="rId75"/>
      <p: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84255" autoAdjust="0"/>
  </p:normalViewPr>
  <p:slideViewPr>
    <p:cSldViewPr>
      <p:cViewPr varScale="1">
        <p:scale>
          <a:sx n="50" d="100"/>
          <a:sy n="50" d="100"/>
        </p:scale>
        <p:origin x="854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94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49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73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40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2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99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35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54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92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6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5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2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87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1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3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29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8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2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0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03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13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5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2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534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8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6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1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1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Git’n</a:t>
            </a:r>
            <a:r>
              <a:rPr lang="en-US" i="1" dirty="0" smtClean="0"/>
              <a:t> Pro with HTML/CSS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Mar 30,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Coding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283"/>
            <a:ext cx="9144000" cy="44789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2399" y="4953000"/>
            <a:ext cx="8882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Modern web development is </a:t>
            </a:r>
            <a:r>
              <a:rPr lang="en-US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collaborative.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Teams are often extremely large and separated across country (or planet).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are often made up of hundreds or thousands of files.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6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6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0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4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798366" y="2501527"/>
            <a:ext cx="25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Version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2351" y="5325404"/>
            <a:ext cx="19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Version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3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8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2112653" y="30950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79378" y="2627580"/>
            <a:ext cx="4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Hai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guyz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!!!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R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help??</a:t>
            </a:r>
          </a:p>
        </p:txBody>
      </p:sp>
    </p:spTree>
    <p:extLst>
      <p:ext uri="{BB962C8B-B14F-4D97-AF65-F5344CB8AC3E}">
        <p14:creationId xmlns:p14="http://schemas.microsoft.com/office/powerpoint/2010/main" val="40923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 – Tragedy #2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 flipV="1">
            <a:off x="2112653" y="30950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79379" y="1741808"/>
            <a:ext cx="3668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OK.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Delete. Delete. Delete.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</a:t>
            </a:r>
          </a:p>
        </p:txBody>
      </p:sp>
      <p:sp>
        <p:nvSpPr>
          <p:cNvPr id="19" name="Multiply 18"/>
          <p:cNvSpPr/>
          <p:nvPr/>
        </p:nvSpPr>
        <p:spPr>
          <a:xfrm>
            <a:off x="6481762" y="1162326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6443662" y="3855745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514600" y="2747663"/>
            <a:ext cx="6558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Lesson: </a:t>
            </a:r>
          </a:p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should use Version Control.</a:t>
            </a:r>
          </a:p>
          <a:p>
            <a:endParaRPr lang="en-US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….And be wary of group members.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miley Face 22"/>
          <p:cNvSpPr/>
          <p:nvPr/>
        </p:nvSpPr>
        <p:spPr>
          <a:xfrm>
            <a:off x="866775" y="1307708"/>
            <a:ext cx="720018" cy="72001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821016" y="5180654"/>
            <a:ext cx="673931" cy="673931"/>
          </a:xfrm>
          <a:prstGeom prst="smileyFace">
            <a:avLst>
              <a:gd name="adj" fmla="val -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Okay! </a:t>
            </a:r>
            <a:endParaRPr lang="en-US" i="1" dirty="0"/>
          </a:p>
        </p:txBody>
      </p:sp>
      <p:pic>
        <p:nvPicPr>
          <p:cNvPr id="5" name="Picture 10" descr="https://mdgriffin63.files.wordpress.com/2014/01/forget-to-lear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5" y="781834"/>
            <a:ext cx="8689567" cy="5312247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5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3345" y="9144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Version Control: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Offers a set of commands and an organizational structure for managing code when multiple developers work simultaneously.</a:t>
            </a: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Major Benefits come from using Git:</a:t>
            </a: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Code Conflict Resolution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History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 (Revisited)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04800" y="98052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Project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with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Prince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pushes (uploads)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conflicts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are resolved before inclusion. 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2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6029325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Group Project – Tragedy 2 (Revisited)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 flipV="1">
            <a:off x="2112653" y="30950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79379" y="1741808"/>
            <a:ext cx="3668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OK.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Delete. Delete. Delete.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</a:t>
            </a:r>
          </a:p>
        </p:txBody>
      </p:sp>
      <p:sp>
        <p:nvSpPr>
          <p:cNvPr id="19" name="Multiply 18"/>
          <p:cNvSpPr/>
          <p:nvPr/>
        </p:nvSpPr>
        <p:spPr>
          <a:xfrm>
            <a:off x="6481762" y="1162326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6443662" y="3855745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6029325" cy="653854"/>
          </a:xfrm>
        </p:spPr>
        <p:txBody>
          <a:bodyPr>
            <a:normAutofit/>
          </a:bodyPr>
          <a:lstStyle/>
          <a:p>
            <a:r>
              <a:rPr lang="en-US" dirty="0"/>
              <a:t>The Group Project </a:t>
            </a:r>
            <a:r>
              <a:rPr lang="en-US" u="sng" dirty="0"/>
              <a:t>with version control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88177" y="5807273"/>
            <a:ext cx="2420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Kiss Dude’s Branch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24" y="4885578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Multiply 35"/>
          <p:cNvSpPr/>
          <p:nvPr/>
        </p:nvSpPr>
        <p:spPr>
          <a:xfrm>
            <a:off x="5898180" y="4914550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5868736" y="1542662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5146756" y="3645093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19400" y="3458141"/>
            <a:ext cx="3836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Kiss Dude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(bad) code deletions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56131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6029325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</a:t>
            </a:r>
            <a:r>
              <a:rPr lang="en-US" u="sng" dirty="0" smtClean="0"/>
              <a:t>with version control</a:t>
            </a:r>
            <a:endParaRPr lang="en-US" u="sng" dirty="0"/>
          </a:p>
        </p:txBody>
      </p:sp>
      <p:pic>
        <p:nvPicPr>
          <p:cNvPr id="40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56131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6129" y="5807273"/>
            <a:ext cx="2420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Kiss Dude’s Branch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/>
          <p:cNvCxnSpPr>
            <a:stCxn id="43" idx="3"/>
            <a:endCxn id="4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24" y="4885578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Multiply 54"/>
          <p:cNvSpPr/>
          <p:nvPr/>
        </p:nvSpPr>
        <p:spPr>
          <a:xfrm>
            <a:off x="5898180" y="4914550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5868736" y="1542662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93" y="1495249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7143829" y="2419296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Curved Connector 58"/>
          <p:cNvCxnSpPr/>
          <p:nvPr/>
        </p:nvCxnSpPr>
        <p:spPr>
          <a:xfrm rot="5400000" flipH="1" flipV="1">
            <a:off x="6457287" y="1235423"/>
            <a:ext cx="7624" cy="2249939"/>
          </a:xfrm>
          <a:prstGeom prst="curvedConnector3">
            <a:avLst>
              <a:gd name="adj1" fmla="val -10619452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43130" y="3421308"/>
            <a:ext cx="318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But this time,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rolls back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the code to an earlier version.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02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514600" y="2747663"/>
            <a:ext cx="65586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Lesson: </a:t>
            </a:r>
          </a:p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should use Version Control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3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miley Face 9"/>
          <p:cNvSpPr/>
          <p:nvPr/>
        </p:nvSpPr>
        <p:spPr>
          <a:xfrm>
            <a:off x="866775" y="1307708"/>
            <a:ext cx="720018" cy="720018"/>
          </a:xfrm>
          <a:prstGeom prst="smileyFace">
            <a:avLst>
              <a:gd name="adj" fmla="val 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912862" y="3018430"/>
            <a:ext cx="673931" cy="673931"/>
          </a:xfrm>
          <a:prstGeom prst="smileyFace">
            <a:avLst>
              <a:gd name="adj" fmla="val 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769987" y="5180654"/>
            <a:ext cx="673931" cy="673931"/>
          </a:xfrm>
          <a:prstGeom prst="smileyFace">
            <a:avLst>
              <a:gd name="adj" fmla="val 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Activity!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 and have one of you explain to the other:</a:t>
            </a:r>
          </a:p>
          <a:p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What the concept of version control is</a:t>
            </a:r>
          </a:p>
          <a:p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the other should explain :</a:t>
            </a:r>
          </a:p>
          <a:p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of the key advantages to using a version control system </a:t>
            </a:r>
          </a:p>
          <a:p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 What’s this GitHub?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990600"/>
            <a:ext cx="9149870" cy="31835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1219199"/>
            <a:ext cx="8610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is a Web-Based hosting service to store code online.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allows developers to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(download) code or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(upload) code to the same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(directory).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also allows developers to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histories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code changes and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issues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6" descr="https://kanbanize.com/blog/wp-content/uploads/2014/11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9" b="16089"/>
          <a:stretch/>
        </p:blipFill>
        <p:spPr bwMode="auto">
          <a:xfrm>
            <a:off x="2209800" y="4174176"/>
            <a:ext cx="530177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44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9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Elbow Connector 18"/>
          <p:cNvCxnSpPr>
            <a:stCxn id="6" idx="3"/>
            <a:endCxn id="10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Elbow Connector 21"/>
          <p:cNvCxnSpPr>
            <a:endCxn id="8" idx="3"/>
          </p:cNvCxnSpPr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23112" y="4286912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Elbow Connector 25"/>
          <p:cNvCxnSpPr>
            <a:endCxn id="7" idx="3"/>
          </p:cNvCxnSpPr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Elbow Connector 27"/>
          <p:cNvCxnSpPr>
            <a:endCxn id="12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18508" y="2605319"/>
            <a:ext cx="1271352" cy="3764432"/>
            <a:chOff x="287180" y="1154008"/>
            <a:chExt cx="1741604" cy="5156832"/>
          </a:xfrm>
        </p:grpSpPr>
        <p:pic>
          <p:nvPicPr>
            <p:cNvPr id="31" name="Picture 2" descr="http://images.huffingtonpost.com/2015-07-14-1436902565-6235018-SpongeBob_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80" y="1154008"/>
              <a:ext cx="1741604" cy="144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4724400"/>
              <a:ext cx="1239406" cy="1586440"/>
            </a:xfrm>
            <a:prstGeom prst="rect">
              <a:avLst/>
            </a:prstGeom>
          </p:spPr>
        </p:pic>
        <p:pic>
          <p:nvPicPr>
            <p:cNvPr id="33" name="Picture 2" descr="http://showbizgeek.com/wp-content/uploads/2013/09/Screen-Shot-2013-09-12-at-13.00.23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781875"/>
              <a:ext cx="1239406" cy="1520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83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4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</a:t>
            </a:r>
            <a:r>
              <a:rPr lang="en-US" dirty="0" err="1" smtClean="0"/>
              <a:t>Git</a:t>
            </a:r>
            <a:r>
              <a:rPr lang="en-US" dirty="0" smtClean="0"/>
              <a:t> Demo!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823409"/>
            <a:ext cx="8559800" cy="539705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57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9144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its most basic, these are the five git commands to get started</a:t>
            </a: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clone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add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commit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push 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pull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1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9144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its most basic, these are the five git commands to get started</a:t>
            </a: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clone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copies an entire repo (to begin)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add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adds a file for inclusion in Git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commit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notes a change to the local repo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push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sends changes to hosting service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pull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downloads freshest version of repo</a:t>
            </a: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7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GitHub and the Command Line:</a:t>
            </a: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new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public GitHub repository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and name it whatever you like. Be sure to check the box for “initialize this repository with a README”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Next,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clone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the repo to your local directory.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an HTML file inside the local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Commit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Push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the code to GitHub.</a:t>
            </a: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b="1" u="sng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partner in class and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fork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their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repository to your own GitHub account. Clone this forked repository to your local directory.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Add, Commit, and Push the code back to your forked copy.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submit a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pull request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to send your changes to your partner’s repo.</a:t>
            </a:r>
          </a:p>
        </p:txBody>
      </p:sp>
    </p:spTree>
    <p:extLst>
      <p:ext uri="{BB962C8B-B14F-4D97-AF65-F5344CB8AC3E}">
        <p14:creationId xmlns:p14="http://schemas.microsoft.com/office/powerpoint/2010/main" val="15435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a Bit Lost? Never Worry!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31" y="966787"/>
            <a:ext cx="4848225" cy="4924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257800" y="25146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this handy Guide!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Practice a few times on your own before our next class.</a:t>
            </a:r>
          </a:p>
        </p:txBody>
      </p:sp>
    </p:spTree>
    <p:extLst>
      <p:ext uri="{BB962C8B-B14F-4D97-AF65-F5344CB8AC3E}">
        <p14:creationId xmlns:p14="http://schemas.microsoft.com/office/powerpoint/2010/main" val="20990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If You’re Still Lost… Here’s a (Free) Course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261619" y="5882663"/>
            <a:ext cx="460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https://www.codeschool.com/courses/try-git</a:t>
            </a:r>
          </a:p>
        </p:txBody>
      </p:sp>
    </p:spTree>
    <p:extLst>
      <p:ext uri="{BB962C8B-B14F-4D97-AF65-F5344CB8AC3E}">
        <p14:creationId xmlns:p14="http://schemas.microsoft.com/office/powerpoint/2010/main" val="28933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On Ugly HTML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914400"/>
            <a:ext cx="8543925" cy="3181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43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Don’t do this… Use proper indentation and sectioning.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Readable code is easier to maintain.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Invest time to get better about this now. It will pay dividends!</a:t>
            </a:r>
          </a:p>
        </p:txBody>
      </p:sp>
    </p:spTree>
    <p:extLst>
      <p:ext uri="{BB962C8B-B14F-4D97-AF65-F5344CB8AC3E}">
        <p14:creationId xmlns:p14="http://schemas.microsoft.com/office/powerpoint/2010/main" val="95355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HTML Syntax (Basic)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7618" y="2974636"/>
            <a:ext cx="13716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&lt;h1&gt;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9218" y="2971800"/>
            <a:ext cx="5372100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House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3618" y="2971800"/>
            <a:ext cx="16764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&lt;/h1&gt;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738" y="4497318"/>
            <a:ext cx="173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Opening Tag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6577" y="4497318"/>
            <a:ext cx="1633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Closing Tag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48834" y="1420480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>
            <a:stCxn id="10" idx="0"/>
            <a:endCxn id="5" idx="2"/>
          </p:cNvCxnSpPr>
          <p:nvPr/>
        </p:nvCxnSpPr>
        <p:spPr>
          <a:xfrm flipV="1">
            <a:off x="1583418" y="3682522"/>
            <a:ext cx="0" cy="8147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923563" y="3682522"/>
            <a:ext cx="0" cy="8147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61341" y="1982718"/>
            <a:ext cx="0" cy="9890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Get Help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96850" y="838200"/>
            <a:ext cx="8947150" cy="5638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Practice, Practice, Practice: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Work Individually or in Groups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&lt;&lt;&lt;&lt;PROVIDE LINK HERE&gt;&gt;&gt;&gt;&gt;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&lt;&lt;&lt;&lt;PROVIDE LINK HERE&gt;&gt;&gt;&gt;&gt;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 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after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Virtual Office Hours: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T/W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6:30 – 8:00 PM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One-on-One Sessions: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Announcement through SSM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Contact Student Success: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Anytime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96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HTML Syntax (with Attribute)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3" y="1326000"/>
            <a:ext cx="9251749" cy="46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Tricky Tags (Self-Closing)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73" y="1439590"/>
            <a:ext cx="7907197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Important Common Tags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783753"/>
            <a:ext cx="8782009" cy="501887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Headers: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&lt;h1&gt; &lt;/h1&gt;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Header 1 (Largest Header)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&lt;h2&gt; &lt;/h2&gt;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Header 2 (Next Largest Header)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&lt;h3&gt; &lt;/h3&gt;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Header 3 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Containers: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&lt;html&gt; &lt;/html&gt;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Wraps the entire page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&lt;head&gt; &lt;/head&gt;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- Wraps the header of the page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&lt;body&gt; &lt;/body&gt;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Wraps the main content 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&lt;div&gt; &lt;/div&gt;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Logical Container *** 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&lt;p&gt; &lt;/p&gt;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Wraps individual Paragraphs 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Others: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&lt;strong&gt;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(bold), 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&lt;em&gt;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(emphasis)</a:t>
            </a:r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&lt;img&gt;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(images)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, &lt;a href&gt;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(links)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, &lt;li&gt;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(list items)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 , &lt;title&gt;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(title), </a:t>
            </a:r>
            <a:b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&lt;br&gt;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(line break), 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&lt;table&gt;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(tables), 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&lt;!-- --&gt;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(comments)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Less Common Tags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199" y="783753"/>
            <a:ext cx="8782009" cy="501887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All HTML Tags are listed here: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http://www.w3schools.com/tags/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Don’t try to memorize them! Simply refer back to documentation as needed. </a:t>
            </a:r>
          </a:p>
          <a:p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Other tags:</a:t>
            </a:r>
          </a:p>
          <a:p>
            <a:pPr lvl="1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&lt;video&gt; for Videos</a:t>
            </a:r>
          </a:p>
          <a:p>
            <a:pPr lvl="1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&lt;audio&gt; for Audio files</a:t>
            </a:r>
          </a:p>
          <a:p>
            <a:pPr lvl="1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&lt;embed&gt; for Embedded files</a:t>
            </a:r>
          </a:p>
          <a:p>
            <a:pPr lvl="1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&lt;code&gt; for including computer code</a:t>
            </a:r>
          </a:p>
          <a:p>
            <a:pPr lvl="1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&lt;header&gt; for headers</a:t>
            </a:r>
          </a:p>
          <a:p>
            <a:pPr lvl="1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&lt;nav&gt; for navigation bars</a:t>
            </a:r>
          </a:p>
          <a:p>
            <a:pPr lvl="1"/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&lt;footer&gt; for footers </a:t>
            </a:r>
          </a:p>
          <a:p>
            <a:pPr lvl="1"/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HTML for Forms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783753"/>
            <a:ext cx="8782009" cy="501887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Common UI (User Interface) Form Elements: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u="sng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&lt;form&gt;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Creates a form section in HTML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&lt;input&gt;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Input boxes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&lt;label&gt;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Labels for boxes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&lt;button&gt;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Button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&lt;textarea&gt;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Large textbox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9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HTML for 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867716"/>
            <a:ext cx="6429375" cy="351472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615339"/>
            <a:ext cx="4333875" cy="15621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7" name="Curved Connector 6"/>
          <p:cNvCxnSpPr>
            <a:stCxn id="4" idx="1"/>
            <a:endCxn id="6" idx="1"/>
          </p:cNvCxnSpPr>
          <p:nvPr/>
        </p:nvCxnSpPr>
        <p:spPr>
          <a:xfrm rot="10800000" flipV="1">
            <a:off x="2057400" y="2625079"/>
            <a:ext cx="12700" cy="2771310"/>
          </a:xfrm>
          <a:prstGeom prst="curvedConnector3">
            <a:avLst>
              <a:gd name="adj1" fmla="val 13739236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6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be creating a student bio using HTML. You will then add, commit, and push your completed HTML to GitHub for the world to see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instructions,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8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3184"/>
            <a:ext cx="8534400" cy="40207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10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</a:t>
            </a:r>
            <a:r>
              <a:rPr lang="en-US" dirty="0" err="1" smtClean="0"/>
              <a:t>Stylin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1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1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#1 - Assignment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homework repository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&lt;&lt;&lt;&lt;&lt; LINK HERE&gt;&gt;&gt;&gt;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Assignment #1 is due next week</a:t>
            </a:r>
          </a:p>
          <a:p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MW Class: Next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Wednesday (&lt;&lt;&lt;&lt;DATE HERE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&gt;&gt;&gt;&gt;)</a:t>
            </a:r>
          </a:p>
          <a:p>
            <a:pPr marL="342900" lvl="1" indent="0">
              <a:buNone/>
            </a:pPr>
            <a:endParaRPr lang="en-US" sz="19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TTH Class: Next Thursday (&lt;&lt;&lt;&lt;DATE HERE&gt;&gt;&gt;&gt;)</a:t>
            </a:r>
            <a:endParaRPr lang="en-US" sz="19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/ CSS Analogy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pPr algn="ctr"/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9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HTML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847725"/>
            <a:ext cx="77914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HTML Page -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08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HTML Page -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67200" y="4572000"/>
            <a:ext cx="4429418" cy="83099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Hella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Boring…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2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CSS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999"/>
            <a:ext cx="4724400" cy="4953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98" y="761999"/>
            <a:ext cx="4855101" cy="49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CSS -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99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Syntax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 .</a:t>
            </a:r>
          </a:p>
          <a:p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22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Example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862016"/>
            <a:ext cx="8153400" cy="515188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In the below example the “Header” would be turned blue and MUCH larger, because of the CSS.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If we’d like to apply a CSS style selectively, we can incorporate a class or ID. Just remember to include the necessary symbol (. or #) before the css.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Example (HTML):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u="sng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smtClean="0">
                <a:latin typeface="Arial" panose="020B0604020202020204" pitchFamily="34" charset="0"/>
                <a:cs typeface="Arial" panose="020B0604020202020204" pitchFamily="34" charset="0"/>
              </a:rPr>
              <a:t>&lt;p </a:t>
            </a:r>
            <a:r>
              <a:rPr lang="en-US" sz="3100" b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class=“bigBlue”</a:t>
            </a:r>
            <a:r>
              <a:rPr lang="en-US" sz="3100" b="1" smtClean="0">
                <a:latin typeface="Arial" panose="020B0604020202020204" pitchFamily="34" charset="0"/>
                <a:cs typeface="Arial" panose="020B0604020202020204" pitchFamily="34" charset="0"/>
              </a:rPr>
              <a:t>&gt;Header&lt;/p&gt;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Example (CSS):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u="sng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smtClean="0">
                <a:latin typeface="Arial" panose="020B0604020202020204" pitchFamily="34" charset="0"/>
                <a:cs typeface="Arial" panose="020B0604020202020204" pitchFamily="34" charset="0"/>
              </a:rPr>
              <a:t>.bigBlue 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smtClean="0">
                <a:latin typeface="Arial" panose="020B0604020202020204" pitchFamily="34" charset="0"/>
                <a:cs typeface="Arial" panose="020B0604020202020204" pitchFamily="34" charset="0"/>
              </a:rPr>
              <a:t>	font-size: 100px;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smtClean="0">
                <a:latin typeface="Arial" panose="020B0604020202020204" pitchFamily="34" charset="0"/>
                <a:cs typeface="Arial" panose="020B0604020202020204" pitchFamily="34" charset="0"/>
              </a:rPr>
              <a:t>	color: blue;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400050" lvl="1" indent="0">
              <a:buFont typeface="Arial" panose="020B0604020202020204" pitchFamily="34" charset="0"/>
              <a:buNone/>
            </a:pPr>
            <a:endParaRPr lang="en-US" sz="39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CSS Attributes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783753"/>
            <a:ext cx="8153400" cy="515188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Font / Color: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: Sets color of text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: Sets size of the font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: Sets italics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: Sets bold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Alignment / Spacing: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margin-top(bottom/left/right):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Adds space between element and its own border.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margin-top (bottom/left/right):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Adds space between element and surrounding elements.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float: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Forces elements to the sides, centers, or tops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background-color: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sets background color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background-image: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sets background image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u="sng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Duo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1981200"/>
            <a:ext cx="82296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Believe it or not… HTML / CSS is all you need to develop a full-blown rich looking website.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9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6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(quickexample_internalcss.html | 2-BasicCSS)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1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be upgrading your previous HTML bio using CSS styles. Once you are done with your changes, you’ll commit and push these changes up to GitHub.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instructions, sent via Slack.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84557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+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8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Thyself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10668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are a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beginner to HTML/CSS and Coding…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getting comfortable with HTML. 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completely write a basic HTML document (like in last class)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what CSS is, what its for, and how it works with HTML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and GitHub to upload code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you’ve had past exposure and felt comfortable with the last lesson…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Aim to build up your skills. Clear up questions or confusions about HTML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Become knowledgeable about a wider range of HTML and CSS tags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selectively apply CSS to specific HTML elements 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and GitHub to upload code. </a:t>
            </a:r>
          </a:p>
        </p:txBody>
      </p:sp>
    </p:spTree>
    <p:extLst>
      <p:ext uri="{BB962C8B-B14F-4D97-AF65-F5344CB8AC3E}">
        <p14:creationId xmlns:p14="http://schemas.microsoft.com/office/powerpoint/2010/main" val="269003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98425" y="1066800"/>
            <a:ext cx="894715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understand the importance of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Version Control and how to use it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create GitHub Repositories, push code into them, and share with class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make more HTML documents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properly use basic HTML tags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implement basic CSS styling to HTML documents.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2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Thyself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10668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are a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beginner to HTML/CSS and Coding…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getting comfortable with HTML. 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completely write a basic HTML document (like in last class)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what CSS is, what its for, and how it works with HTML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and GitHub to upload code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you’ve had past exposure and felt comfortable with the last lesson…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Aim to build up your skills. Clear up questions or confusions about HTML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Become knowledgeable about a wider range of HTML and CSS tags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selectively apply CSS to specific HTML elements 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and GitHub to upload code. </a:t>
            </a:r>
          </a:p>
        </p:txBody>
      </p:sp>
    </p:spTree>
    <p:extLst>
      <p:ext uri="{BB962C8B-B14F-4D97-AF65-F5344CB8AC3E}">
        <p14:creationId xmlns:p14="http://schemas.microsoft.com/office/powerpoint/2010/main" val="3433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/ Why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9734</TotalTime>
  <Words>1920</Words>
  <Application>Microsoft Office PowerPoint</Application>
  <PresentationFormat>On-screen Show (4:3)</PresentationFormat>
  <Paragraphs>413</Paragraphs>
  <Slides>64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Roboto</vt:lpstr>
      <vt:lpstr>Arial</vt:lpstr>
      <vt:lpstr>Calibri Light</vt:lpstr>
      <vt:lpstr>Calibri</vt:lpstr>
      <vt:lpstr>UCF - Theme</vt:lpstr>
      <vt:lpstr>Rutgers - Theme</vt:lpstr>
      <vt:lpstr>Unbranded</vt:lpstr>
      <vt:lpstr>UTAustin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Group Project</vt:lpstr>
      <vt:lpstr>The Group Project</vt:lpstr>
      <vt:lpstr>The Group Project</vt:lpstr>
      <vt:lpstr>The Group Project</vt:lpstr>
      <vt:lpstr>The Group Project</vt:lpstr>
      <vt:lpstr>The Group Project</vt:lpstr>
      <vt:lpstr>The Group Project</vt:lpstr>
      <vt:lpstr>The Group Project – Tragedy #2</vt:lpstr>
      <vt:lpstr>The Group Project</vt:lpstr>
      <vt:lpstr>Version Control</vt:lpstr>
      <vt:lpstr>The Group Project</vt:lpstr>
      <vt:lpstr>The Group Project</vt:lpstr>
      <vt:lpstr>The Group Project – Tragedy 2 (Revisited)</vt:lpstr>
      <vt:lpstr>The Group Project with version control</vt:lpstr>
      <vt:lpstr>The Group Project with version control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On Ugly HTML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Recap + Questions</vt:lpstr>
      <vt:lpstr>Know Thyself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1385</cp:revision>
  <cp:lastPrinted>2016-01-30T16:23:56Z</cp:lastPrinted>
  <dcterms:created xsi:type="dcterms:W3CDTF">2015-01-20T17:19:00Z</dcterms:created>
  <dcterms:modified xsi:type="dcterms:W3CDTF">2016-04-20T07:51:21Z</dcterms:modified>
</cp:coreProperties>
</file>